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2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2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0D831F1-4C44-4238-8D3C-2A9B2919820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088C8B-4BAB-4D6D-8D9C-DE8E6E8886F4}" type="slidenum">
              <a:rPr b="0" lang="en-US" sz="1200" spc="-1" strike="noStrike">
                <a:latin typeface="Times New Roman"/>
              </a:rPr>
              <a:t>50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E2BC22-A76D-4024-8323-71547A1FEF32}" type="slidenum">
              <a:rPr b="0" lang="en-US" sz="1200" spc="-1" strike="noStrike">
                <a:latin typeface="Times New Roman"/>
              </a:rPr>
              <a:t>50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6EF4227-52AC-460D-9B26-978A58D7A3E8}" type="slidenum">
              <a:rPr b="0" lang="en-US" sz="1200" spc="-1" strike="noStrike">
                <a:latin typeface="Times New Roman"/>
              </a:rPr>
              <a:t>50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B65F7A-4AAA-4EE2-9B4B-F7E27762BCAA}" type="slidenum">
              <a:rPr b="0" lang="en-US" sz="1200" spc="-1" strike="noStrike">
                <a:latin typeface="Times New Roman"/>
              </a:rPr>
              <a:t>50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0314F8-7277-4658-811D-B40AD1D83728}" type="slidenum">
              <a:rPr b="0" lang="en-US" sz="1200" spc="-1" strike="noStrike">
                <a:latin typeface="Times New Roman"/>
              </a:rPr>
              <a:t>50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AED3C8-2034-4B4D-8F4E-761C17D9998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F89A2C-EA72-4807-BAE5-6DF9789493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33211C-506D-4321-A43B-0776E0BE58E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525327-E81C-429B-AE17-C847E44FFF1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B5139D-8295-4EF2-8B52-59668E4F561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684AC6-93C8-4BE4-8A13-E4E9753762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82A830-9427-4379-AB9F-DC2E902743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C163CF-875B-4841-ABFD-A025D7B318C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AEFC00-EC2F-4D74-A08E-EBF2EB9858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99C313-BB19-42D7-86AD-9B46A2FB7C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50F986-EEB6-4378-87D1-D8EF3169F4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6B0034-23D2-4F5F-84E1-830E6FFC6B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ABD627-193C-49EA-93A0-196D8CFE2D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9BE077-0100-433B-898C-EA4EF265A0B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www.virustotal.com/gui/file/58178befe119ae5a402166ab59933b1a4cce1993b55359f63f872d4fef0a8607/details" TargetMode="External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www.virustotal.com/gui/file/58178befe119ae5a402166ab59933b1a4cce1993b55359f63f872d4fef0a8607/details" TargetMode="External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ssdeep-project.github.io/ssdeep/index.html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yara.readthedocs.io/en/stable/" TargetMode="External"/><Relationship Id="rId2" Type="http://schemas.openxmlformats.org/officeDocument/2006/relationships/image" Target="../media/image25.png"/><Relationship Id="rId3" Type="http://schemas.openxmlformats.org/officeDocument/2006/relationships/hyperlink" Target="https://yara.readthedocs.io/en/v3.4.0/writingrules.html" TargetMode="External"/><Relationship Id="rId4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hyperlink" Target="https://yara.readthedocs.io/en/v3.4.0/writingrules.html" TargetMode="External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www.sans.org/reading-room/whitepapers/ActiveDefense/sliding-scale-cyber-security-36240" TargetMode="External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www.forcepoint.com/cyber-edu/threat-intelligence" TargetMode="External"/><Relationship Id="rId2" Type="http://schemas.openxmlformats.org/officeDocument/2006/relationships/hyperlink" Target="https://www.forcepoint.com/cyber-edu/threat-intelligence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redcanary.com/atomic-red-team/" TargetMode="Externa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www.sans.org/reading-room/whitepapers/incident/paper/33901" TargetMode="External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91480" y="0"/>
            <a:ext cx="9199080" cy="897480"/>
          </a:xfrm>
          <a:prstGeom prst="rect">
            <a:avLst/>
          </a:prstGeom>
          <a:solidFill>
            <a:srgbClr val="000000">
              <a:alpha val="79000"/>
            </a:srgb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21600" indent="-11520" algn="ctr">
              <a:lnSpc>
                <a:spcPct val="81000"/>
              </a:lnSpc>
              <a:buNone/>
              <a:tabLst>
                <a:tab algn="l" pos="0"/>
              </a:tabLst>
            </a:pPr>
            <a:r>
              <a:rPr b="0" lang="en-US" sz="3540" spc="-1" strike="noStrike">
                <a:solidFill>
                  <a:srgbClr val="ffffff"/>
                </a:solidFill>
                <a:latin typeface="Arial"/>
              </a:rPr>
              <a:t>Wykrywanie i reagowanie na incydenty bezpieczeństwa</a:t>
            </a:r>
            <a:endParaRPr b="0" lang="en-US" sz="3540" spc="-1" strike="noStrike">
              <a:latin typeface="Arial"/>
            </a:endParaRPr>
          </a:p>
        </p:txBody>
      </p:sp>
      <p:sp>
        <p:nvSpPr>
          <p:cNvPr id="48" name="object 6"/>
          <p:cNvSpPr/>
          <p:nvPr/>
        </p:nvSpPr>
        <p:spPr>
          <a:xfrm>
            <a:off x="1540440" y="4651200"/>
            <a:ext cx="9150120" cy="164016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Wykład #IV – Digital Forensics Incident Response - podstawowe pojęcia i terminologia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49" name="object 10"/>
          <p:cNvSpPr/>
          <p:nvPr/>
        </p:nvSpPr>
        <p:spPr>
          <a:xfrm>
            <a:off x="7395480" y="3561480"/>
            <a:ext cx="2592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4"/>
          <p:cNvSpPr/>
          <p:nvPr/>
        </p:nvSpPr>
        <p:spPr>
          <a:xfrm>
            <a:off x="659520" y="615240"/>
            <a:ext cx="1054944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DFIR a informatyka śledcza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8" name="object 5"/>
          <p:cNvSpPr/>
          <p:nvPr/>
        </p:nvSpPr>
        <p:spPr>
          <a:xfrm>
            <a:off x="877320" y="1717560"/>
            <a:ext cx="10436760" cy="15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Należy również pamiętać, że nie każdy przestępczy incydent bezpieczeństwa jest zgłaszany organom ścigania, ponieważ...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4"/>
          <p:cNvSpPr/>
          <p:nvPr/>
        </p:nvSpPr>
        <p:spPr>
          <a:xfrm>
            <a:off x="659520" y="615240"/>
            <a:ext cx="1054944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DFIR a informatyka śledcza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70" name="object 5"/>
          <p:cNvSpPr/>
          <p:nvPr/>
        </p:nvSpPr>
        <p:spPr>
          <a:xfrm>
            <a:off x="877320" y="1717560"/>
            <a:ext cx="10436760" cy="77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...nie każdy incydent zostaje wykryty.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71" name="Picture 5" descr="A drawing of a face&#10;&#10;Description automatically generated"/>
          <p:cNvPicPr/>
          <p:nvPr/>
        </p:nvPicPr>
        <p:blipFill>
          <a:blip r:embed="rId1"/>
          <a:stretch/>
        </p:blipFill>
        <p:spPr>
          <a:xfrm>
            <a:off x="4609080" y="3617280"/>
            <a:ext cx="2650320" cy="198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4"/>
          <p:cNvSpPr/>
          <p:nvPr/>
        </p:nvSpPr>
        <p:spPr>
          <a:xfrm>
            <a:off x="659520" y="615240"/>
            <a:ext cx="1054944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Jak wiele incydentów nie zostaje nigdy wykrytych?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73" name="object 5"/>
          <p:cNvSpPr/>
          <p:nvPr/>
        </p:nvSpPr>
        <p:spPr>
          <a:xfrm>
            <a:off x="877320" y="1717560"/>
            <a:ext cx="10436760" cy="50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object 5"/>
          <p:cNvSpPr/>
          <p:nvPr/>
        </p:nvSpPr>
        <p:spPr>
          <a:xfrm>
            <a:off x="877320" y="2180160"/>
            <a:ext cx="10436760" cy="50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 indent="-45720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Nie wiemy tego, czego nie wiemy</a:t>
            </a:r>
            <a:endParaRPr b="0" lang="en-US" sz="3300" spc="-1" strike="noStrike">
              <a:latin typeface="Arial"/>
            </a:endParaRPr>
          </a:p>
          <a:p>
            <a:pPr marL="457200" indent="-45720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Udowadnianie nieisitnienia czegoś (dowód niewprost) jest niepraktyczne i mniej wiarygodne niż dowód wprost</a:t>
            </a:r>
            <a:endParaRPr b="0" lang="en-US" sz="3300" spc="-1" strike="noStrike">
              <a:latin typeface="Arial"/>
            </a:endParaRPr>
          </a:p>
          <a:p>
            <a:pPr marL="457200" indent="-45720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Możemy jedynie z pewnością udowodnić, że incydent był</a:t>
            </a:r>
            <a:endParaRPr b="0" lang="en-US" sz="3300" spc="-1" strike="noStrike">
              <a:latin typeface="Arial"/>
            </a:endParaRPr>
          </a:p>
          <a:p>
            <a:pPr marL="457200" indent="-45720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Przy wysokiej jakości postury bezpieczeństwa (bycie na bieżąco, znajomość i kontrola własnej infrastruktury, utrzymanie jej w porządku, stosowanie najlepszych praktyk, proaktywność) możemy jedynie minimalizować prawdopodobieństwo włamania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46360" y="182880"/>
            <a:ext cx="11777760" cy="167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(ang. threat actors/threat agents)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6" name="TextBox 2"/>
          <p:cNvSpPr/>
          <p:nvPr/>
        </p:nvSpPr>
        <p:spPr>
          <a:xfrm>
            <a:off x="1853640" y="2364480"/>
            <a:ext cx="8895960" cy="31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Grupy przestępcze (eCrime)</a:t>
            </a:r>
            <a:endParaRPr b="0" lang="en-US" sz="4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Script kiddies</a:t>
            </a:r>
            <a:endParaRPr b="0" lang="en-US" sz="4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Insider threats</a:t>
            </a:r>
            <a:endParaRPr b="0" lang="en-US" sz="4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Hacktivists</a:t>
            </a:r>
            <a:endParaRPr b="0" lang="en-US" sz="4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Advanced Persistent Threats (APT)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77" name="Picture 3" descr=""/>
          <p:cNvPicPr/>
          <p:nvPr/>
        </p:nvPicPr>
        <p:blipFill>
          <a:blip r:embed="rId1"/>
          <a:stretch/>
        </p:blipFill>
        <p:spPr>
          <a:xfrm>
            <a:off x="138600" y="312840"/>
            <a:ext cx="1414440" cy="14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06280" y="247680"/>
            <a:ext cx="1177776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Cyberprzestępcy (eCrime)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9" name="TextBox 2"/>
          <p:cNvSpPr/>
          <p:nvPr/>
        </p:nvSpPr>
        <p:spPr>
          <a:xfrm>
            <a:off x="370080" y="2278440"/>
            <a:ext cx="114505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Motywowani finansowo przestępcy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wykorzystujący komputery i sieci jako narzędzie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Działający zarówno na własnę rękę, w małych grupach jak i w zorganizowanych grupach przestępczych (zróżnicowany poziom zorganizowania, dojrzałości i możliwości)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  <p:pic>
        <p:nvPicPr>
          <p:cNvPr id="80" name="Picture 3" descr=""/>
          <p:cNvPicPr/>
          <p:nvPr/>
        </p:nvPicPr>
        <p:blipFill>
          <a:blip r:embed="rId1"/>
          <a:stretch/>
        </p:blipFill>
        <p:spPr>
          <a:xfrm>
            <a:off x="8506440" y="856080"/>
            <a:ext cx="2873520" cy="198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06280" y="247680"/>
            <a:ext cx="11777760" cy="121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Cyberprzestępcy (eCrime)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2" name="TextBox 2"/>
          <p:cNvSpPr/>
          <p:nvPr/>
        </p:nvSpPr>
        <p:spPr>
          <a:xfrm>
            <a:off x="439200" y="1810440"/>
            <a:ext cx="11544840" cy="46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Działalność skupia się na: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kradzieżach i wyłudzeniach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dane osobowe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własność intelektualna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środki finansowe</a:t>
            </a:r>
            <a:endParaRPr b="0" lang="en-US" sz="30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konta bankowe, karty płatnicze, wyłudzone przelewy</a:t>
            </a:r>
            <a:endParaRPr b="0" lang="en-US" sz="30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kryptowaluty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szantażach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personalne (prywatne wiadomości/zdjęcia)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ransomware (bezpośrednio lub przez programy partnerskie)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83" name="Picture 4" descr=""/>
          <p:cNvPicPr/>
          <p:nvPr/>
        </p:nvPicPr>
        <p:blipFill>
          <a:blip r:embed="rId1"/>
          <a:stretch/>
        </p:blipFill>
        <p:spPr>
          <a:xfrm>
            <a:off x="7844760" y="1254960"/>
            <a:ext cx="2873520" cy="198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74320" y="417600"/>
            <a:ext cx="11777760" cy="77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Script Kiddies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5" name="TextBox 2"/>
          <p:cNvSpPr/>
          <p:nvPr/>
        </p:nvSpPr>
        <p:spPr>
          <a:xfrm>
            <a:off x="365760" y="2149200"/>
            <a:ext cx="11312280" cy="374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Niski poziom umiejętności i wiedzy technicznej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Działania ofensywne w oparciu wyłącznie o gotowe rozwiązania, bez zrozumienia sposobu ich działania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Brak wyszukanych technik i przemyślanych taktyk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Motywacja: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zabawa,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chęć popisania się przed innymi/inna motywacja osobista,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finansowa (początkujący cyberprzestępcy).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86" name="Picture 4" descr=""/>
          <p:cNvPicPr/>
          <p:nvPr/>
        </p:nvPicPr>
        <p:blipFill>
          <a:blip r:embed="rId1"/>
          <a:stretch/>
        </p:blipFill>
        <p:spPr>
          <a:xfrm>
            <a:off x="9692280" y="1085400"/>
            <a:ext cx="1639080" cy="148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2"/>
          <p:cNvSpPr/>
          <p:nvPr/>
        </p:nvSpPr>
        <p:spPr>
          <a:xfrm>
            <a:off x="779400" y="1371600"/>
            <a:ext cx="9232560" cy="46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 tego grona zaliczamy wszystkie wrogo nastawione jednostki, które legalnie dysponują lub dysponowały dostępem do danej organizacji (aktualni/byli pracownicy, współpracownicy, kontraktorzy)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Motywowani finansowo lub powodami osobistymi (np. chęcią zemsty)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Zazwyczaj działają samodzielnie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Zdarzają się przypadki współpracy innymi aktorami zagrożeń (szczególne eCrime)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74320" y="417600"/>
            <a:ext cx="11777760" cy="77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Insider Threat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89" name="Picture 3" descr="A picture containing drawing&#10;&#10;Description automatically generated"/>
          <p:cNvPicPr/>
          <p:nvPr/>
        </p:nvPicPr>
        <p:blipFill>
          <a:blip r:embed="rId1"/>
          <a:stretch/>
        </p:blipFill>
        <p:spPr>
          <a:xfrm>
            <a:off x="10013040" y="1105560"/>
            <a:ext cx="1903320" cy="338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74320" y="417600"/>
            <a:ext cx="11777760" cy="73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Hacktivists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1" name="TextBox 2"/>
          <p:cNvSpPr/>
          <p:nvPr/>
        </p:nvSpPr>
        <p:spPr>
          <a:xfrm>
            <a:off x="590760" y="1290960"/>
            <a:ext cx="1022364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Osoby prywatne</a:t>
            </a:r>
            <a:endParaRPr b="0" lang="en-US" sz="27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Nieoficjalne organizacje</a:t>
            </a:r>
            <a:endParaRPr b="0" lang="en-US" sz="27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Motywowani wyznawanymi poglądami (politycznymi, 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ideologicznymi, etycznymi itd.)</a:t>
            </a:r>
            <a:endParaRPr b="0" lang="en-US" sz="27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Do grupy należy zaliczyć zarówno</a:t>
            </a:r>
            <a:endParaRPr b="0" lang="en-US" sz="27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aktywistów (np. walczących o poszanowanie praw człowieka),</a:t>
            </a:r>
            <a:endParaRPr b="0" lang="en-US" sz="27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wolontariuszy wspierających jedną ze stron konfliktu zbrojnego,</a:t>
            </a:r>
            <a:endParaRPr b="0" lang="en-US" sz="27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obywateli biorących udział w akcie niesposłuszeństwa obywatelskiego (protest),</a:t>
            </a:r>
            <a:endParaRPr b="0" lang="en-US" sz="27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jednostki o charakterze terrorystycznym (np. ISIS).</a:t>
            </a:r>
            <a:endParaRPr b="0" lang="en-US" sz="27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Najczęstsze incydenty z ich udziałem to ataki DDoS i podmiany stron internetowych (website defacement)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92" name="Picture 8" descr=""/>
          <p:cNvPicPr/>
          <p:nvPr/>
        </p:nvPicPr>
        <p:blipFill>
          <a:blip r:embed="rId1"/>
          <a:stretch/>
        </p:blipFill>
        <p:spPr>
          <a:xfrm>
            <a:off x="9522000" y="1290960"/>
            <a:ext cx="1852560" cy="177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760" cy="85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APT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4" name="TextBox 2"/>
          <p:cNvSpPr/>
          <p:nvPr/>
        </p:nvSpPr>
        <p:spPr>
          <a:xfrm>
            <a:off x="365760" y="1225800"/>
            <a:ext cx="11686320" cy="374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Ang. Advanced Persistent Threat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Najpoważniejsi, najgroźniejsi, profesjonalni intruzi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Pracujący dla rządów (ang. nation state-sponsored) oraz dla zorganizowanych grup przestępczych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Wysoki poziom zaawansowania technicznego (wiedza, umiejętności, arsenał eksploitów i technik, własne narzędzia w tym malware)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Dysponujący szerokimi zasobami (finansowymi, czasowymi, technicznymi)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95" name="Picture 3" descr=""/>
          <p:cNvPicPr/>
          <p:nvPr/>
        </p:nvPicPr>
        <p:blipFill>
          <a:blip r:embed="rId1"/>
          <a:stretch/>
        </p:blipFill>
        <p:spPr>
          <a:xfrm>
            <a:off x="10004040" y="1064520"/>
            <a:ext cx="2048040" cy="112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4"/>
          <p:cNvSpPr/>
          <p:nvPr/>
        </p:nvSpPr>
        <p:spPr>
          <a:xfrm>
            <a:off x="1619640" y="615240"/>
            <a:ext cx="776700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DFIR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1" name="object 5"/>
          <p:cNvSpPr/>
          <p:nvPr/>
        </p:nvSpPr>
        <p:spPr>
          <a:xfrm>
            <a:off x="1125360" y="1717560"/>
            <a:ext cx="1018872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Digital Forensics Incident Response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- reagowanie na incydenty bezpieczeństwa z wykorzystaniem informatyki śledczej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7760" cy="85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APT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7" name="TextBox 2"/>
          <p:cNvSpPr/>
          <p:nvPr/>
        </p:nvSpPr>
        <p:spPr>
          <a:xfrm>
            <a:off x="365760" y="1225800"/>
            <a:ext cx="11686320" cy="46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Bardzo często zdolni do praktycznie wszelkich środków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osiągania celu, łącznie z porwaniami i morderstwami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Cele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szpiegostwo (przemysłowe, wojskowe),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kradzież technologii,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infiltrowanie i niszczenie wrogiej infrastruktury (ataki na ICS, cyberterroryzm, działania o charakterze wojny cybernetycznej),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walka z dysydentami,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doprowadzanie do strat fizycznych i finansowych,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kradzież środków finansowych.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98" name="Picture 3" descr=""/>
          <p:cNvPicPr/>
          <p:nvPr/>
        </p:nvPicPr>
        <p:blipFill>
          <a:blip r:embed="rId1"/>
          <a:stretch/>
        </p:blipFill>
        <p:spPr>
          <a:xfrm>
            <a:off x="10004040" y="1064520"/>
            <a:ext cx="2048040" cy="112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0972800" cy="98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Indicators Of Compromise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0" name="TextBox 2"/>
          <p:cNvSpPr/>
          <p:nvPr/>
        </p:nvSpPr>
        <p:spPr>
          <a:xfrm>
            <a:off x="771840" y="834480"/>
            <a:ext cx="10799640" cy="603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Wyróżniki kompromitacji (ang. compromise)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 skrócie IOC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Są to atrybuty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charakteryzujące konkretny incydent lub aktora zagrożeń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Do IOC należą: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sumy kontrolne (hashe) danych plików, w szczególności elementów użytego malware / skonfigurowanych exploitów (tzw. payloadów)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domeny internetowe i adresy IP (używane do zdalnej kontroli zaatakowanych systemów, dystrybucji malware oraz ataków, np. phishingu)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specyficzne ciągi znaków/bajtów obecne w próbkach złośliwego oprogramowania/payloadach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użyte narzędzia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zastosowane ofensywne techniki i ich styl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cechy charakterystyczne (czynnik ludzki) operatorów (np. język, styl, standardowe godziny prowadzenia operacji)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hashe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2" name="TextBox 2"/>
          <p:cNvSpPr/>
          <p:nvPr/>
        </p:nvSpPr>
        <p:spPr>
          <a:xfrm>
            <a:off x="572760" y="1034640"/>
            <a:ext cx="11617920" cy="51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Hash to tekstowa reprezentacja wyniku działania funkcji skrótu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Funkcje skrótu (znane też jako funkcje mieszające lub funkcje haszujące) dla dowolnych danych wejściowych powtarzalną wartość wyjściową 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 stałym rozmiarze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(tzw. skrót nieodwracalny) i wysokiej entropii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 informatyce (nie tylko śledczej) funkcje te znajdują szczególne zastosowanie jako krótkie sygnatury dowolnych zbiorów danych - w szczególności plików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Używane są jako sumy kontrolne (potwierdzanie integralności) oraz identyfikatory (sygnatury)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Najpopularniejsze funkcje skrótu to MD5, SHA1, SHA256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hashe - przykład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04" name="Picture 5" descr=""/>
          <p:cNvPicPr/>
          <p:nvPr/>
        </p:nvPicPr>
        <p:blipFill>
          <a:blip r:embed="rId1"/>
          <a:stretch/>
        </p:blipFill>
        <p:spPr>
          <a:xfrm>
            <a:off x="1126800" y="1228680"/>
            <a:ext cx="10167840" cy="521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56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Hashe jako podstawowy typ IOC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06" name="Picture 4" descr=""/>
          <p:cNvPicPr/>
          <p:nvPr/>
        </p:nvPicPr>
        <p:blipFill>
          <a:blip r:embed="rId1"/>
          <a:stretch/>
        </p:blipFill>
        <p:spPr>
          <a:xfrm>
            <a:off x="2001240" y="746280"/>
            <a:ext cx="8494560" cy="603540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domeny, adresy IP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8" name="TextBox 2"/>
          <p:cNvSpPr/>
          <p:nvPr/>
        </p:nvSpPr>
        <p:spPr>
          <a:xfrm>
            <a:off x="638280" y="1228680"/>
            <a:ext cx="11295360" cy="51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Domeny internetowe oraz adresy IP w incydentach bezpieczeństwa (jako IOC) występują w dwóch kontekstach: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dystrybucja malware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Command &amp; Control  (w skrócie C&amp;C lub po prostu C2)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Dla przypomnienia: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każda domena może w danym momencie rozwiązywać się (wskazywać na) jeden (lub wiele) adresów IP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każdy adres IP może (ale nie musi) być w danym momencie wskazywany przez dowolną ilość domen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domeny, adresy IP, relacje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1056960" y="1144080"/>
            <a:ext cx="10371240" cy="541836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11" name="TextBox 4"/>
          <p:cNvSpPr/>
          <p:nvPr/>
        </p:nvSpPr>
        <p:spPr>
          <a:xfrm>
            <a:off x="85680" y="6437880"/>
            <a:ext cx="1218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domeny, adresy IP, relacje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1885320" y="1228680"/>
            <a:ext cx="8726400" cy="520776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14" name="TextBox 3"/>
          <p:cNvSpPr/>
          <p:nvPr/>
        </p:nvSpPr>
        <p:spPr>
          <a:xfrm>
            <a:off x="85680" y="6437880"/>
            <a:ext cx="1218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relacje,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6" name="TextBox 3"/>
          <p:cNvSpPr/>
          <p:nvPr/>
        </p:nvSpPr>
        <p:spPr>
          <a:xfrm>
            <a:off x="85680" y="6437880"/>
            <a:ext cx="1218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7" name="Picture 5" descr=""/>
          <p:cNvPicPr/>
          <p:nvPr/>
        </p:nvPicPr>
        <p:blipFill>
          <a:blip r:embed="rId2"/>
          <a:stretch/>
        </p:blipFill>
        <p:spPr>
          <a:xfrm>
            <a:off x="975960" y="1266840"/>
            <a:ext cx="10400400" cy="432288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62120" y="143640"/>
            <a:ext cx="10972800" cy="80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 -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9" name="TextBox 9"/>
          <p:cNvSpPr/>
          <p:nvPr/>
        </p:nvSpPr>
        <p:spPr>
          <a:xfrm>
            <a:off x="85680" y="6437880"/>
            <a:ext cx="1218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0" name="Picture 6" descr=""/>
          <p:cNvPicPr/>
          <p:nvPr/>
        </p:nvPicPr>
        <p:blipFill>
          <a:blip r:embed="rId2"/>
          <a:stretch/>
        </p:blipFill>
        <p:spPr>
          <a:xfrm>
            <a:off x="2843280" y="828360"/>
            <a:ext cx="6055560" cy="546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4"/>
          <p:cNvSpPr/>
          <p:nvPr/>
        </p:nvSpPr>
        <p:spPr>
          <a:xfrm>
            <a:off x="1619640" y="615240"/>
            <a:ext cx="776700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DFIR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3" name="object 5"/>
          <p:cNvSpPr/>
          <p:nvPr/>
        </p:nvSpPr>
        <p:spPr>
          <a:xfrm>
            <a:off x="1125360" y="1717560"/>
            <a:ext cx="10188720" cy="27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Digital Forensics Incident Response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- reagowanie na incydenty bezpieczeństwa z wykorzystaniem informatyki śledczej (termin często jest też używany jako synonim szeroko pojętego </a:t>
            </a: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aktywnego bezpieczeństwa defensywnego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62120" y="143640"/>
            <a:ext cx="10972800" cy="80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 -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2" name="TextBox 3"/>
          <p:cNvSpPr/>
          <p:nvPr/>
        </p:nvSpPr>
        <p:spPr>
          <a:xfrm>
            <a:off x="85680" y="6437880"/>
            <a:ext cx="1218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3" name="Picture 4" descr=""/>
          <p:cNvPicPr/>
          <p:nvPr/>
        </p:nvPicPr>
        <p:blipFill>
          <a:blip r:embed="rId2"/>
          <a:stretch/>
        </p:blipFill>
        <p:spPr>
          <a:xfrm>
            <a:off x="2687400" y="952560"/>
            <a:ext cx="6815520" cy="561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62120" y="143640"/>
            <a:ext cx="10972800" cy="80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 -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5" name="TextBox 3"/>
          <p:cNvSpPr/>
          <p:nvPr/>
        </p:nvSpPr>
        <p:spPr>
          <a:xfrm>
            <a:off x="85680" y="6437880"/>
            <a:ext cx="1218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6" name="Picture 2" descr=""/>
          <p:cNvPicPr/>
          <p:nvPr/>
        </p:nvPicPr>
        <p:blipFill>
          <a:blip r:embed="rId2"/>
          <a:stretch/>
        </p:blipFill>
        <p:spPr>
          <a:xfrm>
            <a:off x="2956680" y="833040"/>
            <a:ext cx="6583680" cy="57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62120" y="143640"/>
            <a:ext cx="10972800" cy="80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 -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8" name="TextBox 3"/>
          <p:cNvSpPr/>
          <p:nvPr/>
        </p:nvSpPr>
        <p:spPr>
          <a:xfrm>
            <a:off x="85680" y="6437880"/>
            <a:ext cx="1218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9" name="Picture 4" descr=""/>
          <p:cNvPicPr/>
          <p:nvPr/>
        </p:nvPicPr>
        <p:blipFill>
          <a:blip r:embed="rId2"/>
          <a:stretch/>
        </p:blipFill>
        <p:spPr>
          <a:xfrm>
            <a:off x="2890800" y="835920"/>
            <a:ext cx="6685200" cy="566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62120" y="143640"/>
            <a:ext cx="10972800" cy="80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 -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1" name="TextBox 3"/>
          <p:cNvSpPr/>
          <p:nvPr/>
        </p:nvSpPr>
        <p:spPr>
          <a:xfrm>
            <a:off x="85680" y="6437880"/>
            <a:ext cx="1218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2" name="Picture 5" descr=""/>
          <p:cNvPicPr/>
          <p:nvPr/>
        </p:nvPicPr>
        <p:blipFill>
          <a:blip r:embed="rId2"/>
          <a:stretch/>
        </p:blipFill>
        <p:spPr>
          <a:xfrm>
            <a:off x="2705040" y="825120"/>
            <a:ext cx="7856640" cy="561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SSDEEP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4" name="TextBox 2"/>
          <p:cNvSpPr/>
          <p:nvPr/>
        </p:nvSpPr>
        <p:spPr>
          <a:xfrm>
            <a:off x="762120" y="1051200"/>
            <a:ext cx="10972800" cy="563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Głównym problemem w wykorzystaniu haszy jako sygnatur (w przeciwieństwie do weryfikacji integralności) jest fakt, że zmiana choćby jednego bitu powoduje całkowitą zmianę hasha (niespecyficzność, quasi-losowość)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Uniemożliwia to stosowanie tradycyjnych funkcji skrótu jako sygnatur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podobnych (ale nie identycznych) plików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Chodzi przede wszystkim o możliwość rozpoznawania nowych wersji tego samego malware (które mogą różnić się wyłącznie nieznaczną zmianą w kodzie lub po prostu wbudowaną konfiguracją)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Jednym z rozwiązań jest tzw. fuzzy hashing (znane również jako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context triggered piecewise hashes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CTPH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Niewielka zmiana danych wejściowych w niewielkim stopniu wpływa na zmianę hasza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5" name="TextBox 3"/>
          <p:cNvSpPr/>
          <p:nvPr/>
        </p:nvSpPr>
        <p:spPr>
          <a:xfrm>
            <a:off x="5093280" y="6341760"/>
            <a:ext cx="6881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https://ssdeep-project.github.io/ssdeep/index.html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SSDEEP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37" name="Picture 4" descr=""/>
          <p:cNvPicPr/>
          <p:nvPr/>
        </p:nvPicPr>
        <p:blipFill>
          <a:blip r:embed="rId1"/>
          <a:stretch/>
        </p:blipFill>
        <p:spPr>
          <a:xfrm>
            <a:off x="114120" y="1710720"/>
            <a:ext cx="6826320" cy="479016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6095880" y="1710720"/>
            <a:ext cx="5980680" cy="479016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39" name="TextBox 6"/>
          <p:cNvSpPr/>
          <p:nvPr/>
        </p:nvSpPr>
        <p:spPr>
          <a:xfrm>
            <a:off x="353880" y="1064520"/>
            <a:ext cx="481644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PRZED MODYFIKACJĄ: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0" name="TextBox 7"/>
          <p:cNvSpPr/>
          <p:nvPr/>
        </p:nvSpPr>
        <p:spPr>
          <a:xfrm>
            <a:off x="6612120" y="1044000"/>
            <a:ext cx="481644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 MODYFIKACJI: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SSDEEP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2" name="TextBox 12"/>
          <p:cNvSpPr/>
          <p:nvPr/>
        </p:nvSpPr>
        <p:spPr>
          <a:xfrm>
            <a:off x="669960" y="1099440"/>
            <a:ext cx="1152072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Wpływ modyfikacji kilku znaków odpowiednio na hashe MD5 i SSDEEP: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43" name="Picture 13" descr=""/>
          <p:cNvPicPr/>
          <p:nvPr/>
        </p:nvPicPr>
        <p:blipFill>
          <a:blip r:embed="rId1"/>
          <a:stretch/>
        </p:blipFill>
        <p:spPr>
          <a:xfrm>
            <a:off x="669960" y="2077560"/>
            <a:ext cx="11325600" cy="322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62120" y="14652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ciągi znaków/bajtów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5" name="TextBox 3"/>
          <p:cNvSpPr/>
          <p:nvPr/>
        </p:nvSpPr>
        <p:spPr>
          <a:xfrm>
            <a:off x="481680" y="1042200"/>
            <a:ext cx="10814040" cy="52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 praktyce cechą charakterystyczną pliku / zbioru plików (np. różnych wersji tego samego malware) mogą być takie atrybuty jak: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hasz SSDEEP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zbiór haszy MD5/SHA1/SHA256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statyczne ciągi znaków/bajtów, np.: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JASHASDFG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(ASCII)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1A 2D 30 DF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(HEX)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ciągi bajtów z maskami, np. 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1A ?? ?? DF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(HEX)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wyrażenia regularne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różnego rodzaju metadatane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zakres rozmiarów,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itd.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62120" y="14652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ciągi znaków/bajtów - YARA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7" name="TextBox 3"/>
          <p:cNvSpPr/>
          <p:nvPr/>
        </p:nvSpPr>
        <p:spPr>
          <a:xfrm>
            <a:off x="481680" y="1042200"/>
            <a:ext cx="11253240" cy="20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Rozwiązaniem tego problemu jest YARA (</a:t>
            </a:r>
            <a:r>
              <a:rPr b="0" lang="en-US" sz="26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https://yara.readthedocs.io/en/stable/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Narzędzie to oferuje przeszukiwanie i analizę plików zgodnie z elastycznym językiem reguł, pozwalającym zbudować warunki przypasowań o dowolnym poziomie złożoności, posługując się dowolnymi typami przypasowań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48" name="Picture 2" descr=""/>
          <p:cNvPicPr/>
          <p:nvPr/>
        </p:nvPicPr>
        <p:blipFill>
          <a:blip r:embed="rId2"/>
          <a:stretch/>
        </p:blipFill>
        <p:spPr>
          <a:xfrm>
            <a:off x="1236240" y="3514320"/>
            <a:ext cx="7375320" cy="262836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49" name="TextBox 5"/>
          <p:cNvSpPr/>
          <p:nvPr/>
        </p:nvSpPr>
        <p:spPr>
          <a:xfrm>
            <a:off x="1160280" y="2861280"/>
            <a:ext cx="6222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Przykładowa reguła: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TextBox 7"/>
          <p:cNvSpPr/>
          <p:nvPr/>
        </p:nvSpPr>
        <p:spPr>
          <a:xfrm>
            <a:off x="471960" y="6418440"/>
            <a:ext cx="10106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https://yara.readthedocs.io/en/v3.4.0/writingrules.html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62120" y="14652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ciągi znaków/bajtów - YARA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52" name="TextBox 5"/>
          <p:cNvSpPr/>
          <p:nvPr/>
        </p:nvSpPr>
        <p:spPr>
          <a:xfrm>
            <a:off x="1160280" y="1077840"/>
            <a:ext cx="6222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Przykładowa reguła 2: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3" name="Picture 4" descr=""/>
          <p:cNvPicPr/>
          <p:nvPr/>
        </p:nvPicPr>
        <p:blipFill>
          <a:blip r:embed="rId1"/>
          <a:stretch/>
        </p:blipFill>
        <p:spPr>
          <a:xfrm>
            <a:off x="1289160" y="1620720"/>
            <a:ext cx="6222240" cy="237996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54" name="TextBox 6"/>
          <p:cNvSpPr/>
          <p:nvPr/>
        </p:nvSpPr>
        <p:spPr>
          <a:xfrm>
            <a:off x="1160280" y="4175640"/>
            <a:ext cx="6222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Przykładowa reguła 3: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Picture 7" descr=""/>
          <p:cNvPicPr/>
          <p:nvPr/>
        </p:nvPicPr>
        <p:blipFill>
          <a:blip r:embed="rId2"/>
          <a:stretch/>
        </p:blipFill>
        <p:spPr>
          <a:xfrm>
            <a:off x="1289160" y="4718880"/>
            <a:ext cx="6222240" cy="169812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56" name="TextBox 8"/>
          <p:cNvSpPr/>
          <p:nvPr/>
        </p:nvSpPr>
        <p:spPr>
          <a:xfrm>
            <a:off x="471960" y="6418440"/>
            <a:ext cx="10106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https://yara.readthedocs.io/en/v3.4.0/writingrules.html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4"/>
          <p:cNvSpPr/>
          <p:nvPr/>
        </p:nvSpPr>
        <p:spPr>
          <a:xfrm>
            <a:off x="729720" y="106200"/>
            <a:ext cx="105832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DFIR, informatyka śledcza, kryminalistyka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5" name="object 5"/>
          <p:cNvSpPr/>
          <p:nvPr/>
        </p:nvSpPr>
        <p:spPr>
          <a:xfrm>
            <a:off x="920520" y="1488960"/>
            <a:ext cx="10956600" cy="517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DFIR wykorzystuje elementy informatyki śledczej (ang. forensics)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Kryminalistyka dotyczy wyjaśniania przebiegu wszelkich przestępstw (nie tylko komputerowych), </a:t>
            </a:r>
            <a:r>
              <a:rPr b="0" lang="pl-PL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z</a:t>
            </a: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 wykorzystaniem wszelkiego rodzaju materiałów dowodowych (w tym coraz częściej elektronicznych)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Kryminalistyka w razie potrzeby wykorzystuje techniki DFIR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DFIR skupia się na szeroko pojętym procesie wykrywania i reagowania na incydenty komputerowe od strony technicznej i organizacyjnej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Piramida Cierpienia (ang. The Pyramid of Pain)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58" name="Picture 2" descr=""/>
          <p:cNvPicPr/>
          <p:nvPr/>
        </p:nvPicPr>
        <p:blipFill>
          <a:blip r:embed="rId1"/>
          <a:stretch/>
        </p:blipFill>
        <p:spPr>
          <a:xfrm>
            <a:off x="1620000" y="1389240"/>
            <a:ext cx="8950680" cy="502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bject 4"/>
          <p:cNvSpPr/>
          <p:nvPr/>
        </p:nvSpPr>
        <p:spPr>
          <a:xfrm>
            <a:off x="0" y="264240"/>
            <a:ext cx="121906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3600" spc="245" strike="noStrike">
                <a:solidFill>
                  <a:srgbClr val="000000"/>
                </a:solidFill>
                <a:latin typeface="Consolas"/>
                <a:ea typeface="DejaVu Sans"/>
              </a:rPr>
              <a:t>Model aktywnej obrony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0" name="TextBox 2"/>
          <p:cNvSpPr/>
          <p:nvPr/>
        </p:nvSpPr>
        <p:spPr>
          <a:xfrm>
            <a:off x="466560" y="6000840"/>
            <a:ext cx="10564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https://www.sans.org/reading-room/whitepapers/ActiveDefense/sliding-scale-cyber-security-36240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1" name="Picture 4" descr=""/>
          <p:cNvPicPr/>
          <p:nvPr/>
        </p:nvPicPr>
        <p:blipFill>
          <a:blip r:embed="rId2"/>
          <a:stretch/>
        </p:blipFill>
        <p:spPr>
          <a:xfrm>
            <a:off x="0" y="857160"/>
            <a:ext cx="12190680" cy="51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2800" cy="111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Threat Inteligence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63" name="TextBox 2"/>
          <p:cNvSpPr/>
          <p:nvPr/>
        </p:nvSpPr>
        <p:spPr>
          <a:xfrm>
            <a:off x="688320" y="1228680"/>
            <a:ext cx="10292760" cy="40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Dziedzina zajmująca się aktywnym śledzeniem zagrożeń i czynników z nimi związanych: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pojawianie się nowych podatności i technik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trendy obserwowane wśród aktorów zagrożeń (jakie ataki są przeprowadzane, w jaki sposób, jak dobierane są cele i co jest główną motywacją)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Wspomaganie procesu retrospektywnego Threat Huntingu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Łączenie tej wiedzy z wiedzą o własnej organizacji w celu szacowania i przewidywania, które z obecnie znanych zagroż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ń stanowią największe ryzyko dla naszej organizacji (threat modeling)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4" name="TextBox 3"/>
          <p:cNvSpPr/>
          <p:nvPr/>
        </p:nvSpPr>
        <p:spPr>
          <a:xfrm>
            <a:off x="572760" y="5560200"/>
            <a:ext cx="10066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https://securityintelligence.com/threat-modeling-in-the-enterprise-part-1-understanding-the-basics/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https://www.forcepoint.com/cyber-edu/threat-intelligence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bject 4"/>
          <p:cNvSpPr/>
          <p:nvPr/>
        </p:nvSpPr>
        <p:spPr>
          <a:xfrm>
            <a:off x="1619640" y="615240"/>
            <a:ext cx="776700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SOC/NOC &amp; Blue Team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6" name="TextBox 1"/>
          <p:cNvSpPr/>
          <p:nvPr/>
        </p:nvSpPr>
        <p:spPr>
          <a:xfrm>
            <a:off x="1024560" y="1416600"/>
            <a:ext cx="9925200" cy="47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dużych organizacjach procesem identyfikowania i reagowania na incydenty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zajmuje się Security Operations Center (SOC)/Network Operations Center (NOC).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SOC najczęściej funkcjonuje w trzypoziomowym modelu (ang. tiers):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SOC T1 (Tier 1) - pierwsza linia, tutaj w pierwszej kolejności trafia większość alertów bezpieczeństwa i zgłoszeń o potencjalnych incydentach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SOC T2 (Tier 2) - druga linia, do której przekazywane są przypadki, które nie zostają rozwiązane przez linię pierwszą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SOC T3 (Tier 3) - trzecia linia, właściwy zespół reagujący na incydenty, najczęściej nazywany CIRT (Computer Incident Response Team), CERT (Computer Emergency Response Team) lub CSIRT  (Computer/Cyber Security Incident Response Team).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67" name="Picture 4" descr=""/>
          <p:cNvPicPr/>
          <p:nvPr/>
        </p:nvPicPr>
        <p:blipFill>
          <a:blip r:embed="rId1"/>
          <a:stretch/>
        </p:blipFill>
        <p:spPr>
          <a:xfrm>
            <a:off x="10278360" y="81000"/>
            <a:ext cx="1776600" cy="169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bject 4"/>
          <p:cNvSpPr/>
          <p:nvPr/>
        </p:nvSpPr>
        <p:spPr>
          <a:xfrm>
            <a:off x="1619640" y="615240"/>
            <a:ext cx="776700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SOC/NOC &amp; Blue Team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9" name="TextBox 1"/>
          <p:cNvSpPr/>
          <p:nvPr/>
        </p:nvSpPr>
        <p:spPr>
          <a:xfrm>
            <a:off x="1042920" y="1942920"/>
            <a:ext cx="9925200" cy="37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Zespoły zajmujące się aktywnym bezpieczeństwem defensywnym powszechnie określa się mianem Blue Team. 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W praktyce, określenie Blue Team jest stosowane przede wszystkim jako synonim dla zespołu CERT (czyli SOC T3).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170" name="Picture 2" descr=""/>
          <p:cNvPicPr/>
          <p:nvPr/>
        </p:nvPicPr>
        <p:blipFill>
          <a:blip r:embed="rId1"/>
          <a:stretch/>
        </p:blipFill>
        <p:spPr>
          <a:xfrm>
            <a:off x="10278360" y="81000"/>
            <a:ext cx="1776600" cy="169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bject 4"/>
          <p:cNvSpPr/>
          <p:nvPr/>
        </p:nvSpPr>
        <p:spPr>
          <a:xfrm>
            <a:off x="1619640" y="91440"/>
            <a:ext cx="776700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Red Team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72" name="TextBox 1"/>
          <p:cNvSpPr/>
          <p:nvPr/>
        </p:nvSpPr>
        <p:spPr>
          <a:xfrm>
            <a:off x="465840" y="948960"/>
            <a:ext cx="11221560" cy="55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Red Teaming to przede wszystkim symulacja adwersarza (ang.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i="1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dversary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i="1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imulation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Celem jest: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znalezienie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eksploitowalnych podatności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 wykorzystanie ich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przetestowanie istniejących zabezpieczeń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 celu ich poprawy </a:t>
            </a: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zabezpieczeń prewencyjnych,</a:t>
            </a: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detekcyjnych, proceduralnych, przeszkolenia personelu - administratorów, użytkowników, Blue Teamu</a:t>
            </a: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Zakres dozwolonych celów i technik jest znacznie szerszy niż w przypadku zwykłych testów penetracyjnych (podobnie jak prawdziwi adwersarze, Red Team wybiera sobie, co i w jaki sposób zaatakuje):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Dana organizacja/jednostka biznesowa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Zazwyczaj większość technik jest dozwolona (w tym inżynieria socjalna oraz fizyczne wtargnięcia na teren jednostek biznesowych</a:t>
            </a: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-  w granicach obowiązującego prawa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😎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Red Team vs Pentest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3" name="Picture 4" descr=""/>
          <p:cNvPicPr/>
          <p:nvPr/>
        </p:nvPicPr>
        <p:blipFill>
          <a:blip r:embed="rId1"/>
          <a:stretch/>
        </p:blipFill>
        <p:spPr>
          <a:xfrm>
            <a:off x="9324720" y="91440"/>
            <a:ext cx="2494080" cy="184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object 4"/>
          <p:cNvSpPr/>
          <p:nvPr/>
        </p:nvSpPr>
        <p:spPr>
          <a:xfrm>
            <a:off x="1705320" y="167400"/>
            <a:ext cx="776700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Purple Team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75" name="TextBox 2"/>
          <p:cNvSpPr/>
          <p:nvPr/>
        </p:nvSpPr>
        <p:spPr>
          <a:xfrm>
            <a:off x="586080" y="1472040"/>
            <a:ext cx="10292760" cy="52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Pojęcie odnoszące się do łączenia technik Blue Team &amp; Red Team (stąd nazwa koloru)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Stosowanie technik i myślenia ofensywnego celem wzmocnienia zdolności obronnych (poprawy bezpieczeństwa i usprawnienia działania Blue Teamu) - albo przez Red Team, albo przez osobę o umiejętnościach ofensywnych pracującą w Blue Teamie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Przeprowadzanie testów detekcji (np. </a:t>
            </a:r>
            <a:r>
              <a:rPr b="0" lang="en-US" sz="26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https://redcanary.com/atomic-red-team/)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Wspieranie Blue Teamu przez Red Team w formie konsultacji, ekspertyz i testów poszczególnych scenariuszy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Lepsza synchronizacja, komunikacja, wymiana informacji pomiędzy zespołami Red i Blue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76" name="Picture 1" descr=""/>
          <p:cNvPicPr/>
          <p:nvPr/>
        </p:nvPicPr>
        <p:blipFill>
          <a:blip r:embed="rId2"/>
          <a:stretch/>
        </p:blipFill>
        <p:spPr>
          <a:xfrm>
            <a:off x="9932760" y="147960"/>
            <a:ext cx="1893960" cy="132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bject 4"/>
          <p:cNvSpPr/>
          <p:nvPr/>
        </p:nvSpPr>
        <p:spPr>
          <a:xfrm>
            <a:off x="466560" y="264240"/>
            <a:ext cx="1142388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Synergia między defensywą i ofensywą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78" name="TextBox 2"/>
          <p:cNvSpPr/>
          <p:nvPr/>
        </p:nvSpPr>
        <p:spPr>
          <a:xfrm>
            <a:off x="896040" y="1792440"/>
            <a:ext cx="1099440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Praca w ofensywie dostarcza wiedzy krytycznej do skutecznej defensywy: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uczy ataków, wrogich technik i wzorców postępowania - więc również uczy, jak takowe rozpoznać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 pozwala znacznie skuteczniej przewidywać działania atakujących - przydatne przy wyjaśnianiu przebiegu incydentów (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forensics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 jak i aktywnym ich szukaniu (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Threat Hunting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Praca w defensywie daje wiedzę o 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defensywnych rozwiązaniach i wzorcach postępowań, wiedza ta bardzo przydaje się w bezpieczeństwie ofensywnym (pokonanie/uniknięcie defensywy) - znajomość zabezpieczeń, rozwiązań, reguł, procedur, zwyczajów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pozwala poznawać techniki ofensywne z pierwszej ręki, przede wszystkim od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prawdziwych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adwersarzy (ale również od Red Teamu)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bject 4"/>
          <p:cNvSpPr/>
          <p:nvPr/>
        </p:nvSpPr>
        <p:spPr>
          <a:xfrm>
            <a:off x="457560" y="0"/>
            <a:ext cx="1142388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3600" spc="245" strike="noStrike">
                <a:solidFill>
                  <a:srgbClr val="000000"/>
                </a:solidFill>
                <a:latin typeface="Consolas"/>
                <a:ea typeface="DejaVu Sans"/>
              </a:rPr>
              <a:t>Synergia między defensywą i ofensywą - przykłady wzajemnego wykorzystania technik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0" name="TextBox 2"/>
          <p:cNvSpPr/>
          <p:nvPr/>
        </p:nvSpPr>
        <p:spPr>
          <a:xfrm>
            <a:off x="768960" y="1646280"/>
            <a:ext cx="11112480" cy="49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Przełamywanie zabezpieczeń celem zebrania dowodów elektronicznych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np. zdobywanie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root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 on Androi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dzie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Użycie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GPO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do dystrybucji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malware (Ryuk ransomware)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Podatność prowadząca do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RCE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wykorzystana do załatania samej siebie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 (Karsten Nohl’s rooting SIM cards)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Wtargnięcie do sieci poprzez wyeksplojtowanie systemu zabezpieczającego do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np.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 ArcSight Logger RCE)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Wyeksplojtowanie systemu (np. eskalacja uprawnień) poprzez AV/EDR 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Ofensywne wykorzystanie technik analizy malware'u przeciwko produktom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 AV/EDR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, by znaleźć w nich słabość i je ominąć/zaatakować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 ofensywnej perspektywy AV/EDR są malware'em - swoją drogą dzielą wiele cech wspólnych z rootkitami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Włamywanie się do systemu w ramach odpowiedzi na incydent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tak, naprawdę :D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Używanie meterpretera jako "ghetto EDR" (tak, naprawdę :D)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Używanie danych zbieranych przez EDR do szukania podatności w oprogramowaniu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 6"/>
          <p:cNvSpPr/>
          <p:nvPr/>
        </p:nvSpPr>
        <p:spPr>
          <a:xfrm>
            <a:off x="1540440" y="3153240"/>
            <a:ext cx="9150120" cy="54648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Koniec części #IV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182" name="object 10"/>
          <p:cNvSpPr/>
          <p:nvPr/>
        </p:nvSpPr>
        <p:spPr>
          <a:xfrm>
            <a:off x="7395480" y="3561480"/>
            <a:ext cx="2592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4"/>
          <p:cNvSpPr/>
          <p:nvPr/>
        </p:nvSpPr>
        <p:spPr>
          <a:xfrm>
            <a:off x="659520" y="615240"/>
            <a:ext cx="1054944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Incident Response (IR) a Organy ścigania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7" name="object 5"/>
          <p:cNvSpPr/>
          <p:nvPr/>
        </p:nvSpPr>
        <p:spPr>
          <a:xfrm>
            <a:off x="876960" y="2309040"/>
            <a:ext cx="1043676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Nie każdy incydent bezpieczeństwa wynika z popełnienia przestępstwa</a:t>
            </a:r>
            <a:endParaRPr b="0" lang="en-US" sz="33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Nie każdy przestępczy incydent bezpieczeństwa kończy się zaangażowaniem organów ścigania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libri Light"/>
              </a:rPr>
              <a:t>Źródła użytych grafik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838080" y="134532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https://image.slidesharecdn.com/avtokyo-2017-171112211612/95/avtokyo-2017-what-is-red-team-12-638.jpg?cb=1510521418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https://ak.picdn.net/shutterstock/videos/1019470672/thumb/6.jpg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https://encrypted-tbn0.gstatic.com/images?q=tbn%3AANd9GcTWeTdyGMx-kXKWQQMNsUhQoRqG6rWJjgg9Lg&amp;usqp=CAU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https://pronto-core-cdn.prontomarketing.com/2/wp-content/uploads/sites/2254/2020/01/Ransomware-Attack.png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https://upload.wikimedia.org/wikipedia/en/c/ce/Wally_%28Dilbert%29.png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https://e7.pngegg.com/pngimages/990/537/png-clipart-guy-fawkes-mask-anonymous-mask-face-mask.png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https://www.123rf.com/photo_69631760_portrait-of-man-wearing-anonymous-mask-isolated-against-white-background.html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https://www.kaspersky.com/content/en-global/images/repository/isc/2017-images/37-apt.jpg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https://img2.helpnetsecurity.com/articles/secworld-cybercrime5.jpg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https://o.quizlet.com/KjYDdrQ5lqwPxKVH37T1Ig_b.png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https://s3.amazonaws.com/mlg-gamebattles-production/assets/arenas/teams/15/2111/280/22789111_1448084655_1920.jpeg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https://miro.medium.com/max/487/1*REePAKz3q06N8XPArz-4Nw.png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https://image.slidesharecdn.com/avtokyo-2017-171112211612/95/avtokyo-2017-what-is-red-team-12-638.jpg?cb=1510521418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"/>
          <p:cNvSpPr/>
          <p:nvPr/>
        </p:nvSpPr>
        <p:spPr>
          <a:xfrm>
            <a:off x="877320" y="1717560"/>
            <a:ext cx="10436760" cy="45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Nie każdy incydent bezpieczeństwa wynika z popełnienia przestępstwa</a:t>
            </a: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; zdarzają się incydenty spowodowane różnego rodzaju błędami (nieumyślnym działaniem lub zaniechaniem), np:</a:t>
            </a:r>
            <a:endParaRPr b="0" lang="en-US" sz="3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wyciek danych (np. Amazon S3 bucket) spowodowany błędem konfiguracyjnym</a:t>
            </a:r>
            <a:endParaRPr b="0" lang="en-US" sz="3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incydenty infrastrukturalne (wpływające na dostępność błędy administracyjne/czynniki zewnętrzne)</a:t>
            </a:r>
            <a:endParaRPr b="0" lang="en-US" sz="3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59" name="object 4"/>
          <p:cNvSpPr/>
          <p:nvPr/>
        </p:nvSpPr>
        <p:spPr>
          <a:xfrm>
            <a:off x="650520" y="384120"/>
            <a:ext cx="1054944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Incident Response (IR) a Organy ścigania</a:t>
            </a:r>
            <a:endParaRPr b="0" lang="en-US" sz="4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4"/>
          <p:cNvSpPr/>
          <p:nvPr/>
        </p:nvSpPr>
        <p:spPr>
          <a:xfrm>
            <a:off x="659520" y="615240"/>
            <a:ext cx="1054944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DFIR a informatyka śledcza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1" name="object 5"/>
          <p:cNvSpPr/>
          <p:nvPr/>
        </p:nvSpPr>
        <p:spPr>
          <a:xfrm>
            <a:off x="877320" y="1717560"/>
            <a:ext cx="10436760" cy="15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Nie każdy incydent bezpieczeństwa kończy się zaangażowaniem organów ścigania, </a:t>
            </a:r>
            <a:r>
              <a:rPr b="0" lang="en-US" sz="3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nawet, jeśli był wynikiem przestępstwa komputerowego.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5"/>
          <p:cNvSpPr/>
          <p:nvPr/>
        </p:nvSpPr>
        <p:spPr>
          <a:xfrm>
            <a:off x="877320" y="1717560"/>
            <a:ext cx="10436760" cy="351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Powodem tego stanu rzeczy są między innymi</a:t>
            </a: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 problemy z: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atrybucją (ustaleniem tożsamości atakującego),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kosztami (poniesione straty niewspółmierne do kosztów dochodzenia i ścigania),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egzekwowalnością (luki prawne, międzynarodowe jurysdykcje, aspekty polityczne),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komplikacje wewnątrzorganizacyjne...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63" name="object 4"/>
          <p:cNvSpPr/>
          <p:nvPr/>
        </p:nvSpPr>
        <p:spPr>
          <a:xfrm>
            <a:off x="650520" y="384120"/>
            <a:ext cx="1054944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Incident Response (IR) a Organy ścigania</a:t>
            </a:r>
            <a:endParaRPr b="0" lang="en-US" sz="4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1" descr=""/>
          <p:cNvPicPr/>
          <p:nvPr/>
        </p:nvPicPr>
        <p:blipFill>
          <a:blip r:embed="rId1"/>
          <a:stretch/>
        </p:blipFill>
        <p:spPr>
          <a:xfrm>
            <a:off x="309600" y="1919160"/>
            <a:ext cx="11426760" cy="157860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65" name="TextBox 5"/>
          <p:cNvSpPr/>
          <p:nvPr/>
        </p:nvSpPr>
        <p:spPr>
          <a:xfrm>
            <a:off x="382680" y="3654360"/>
            <a:ext cx="977076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Cytat z SANS Institute Incident Handlers Manual </a:t>
            </a:r>
            <a:r>
              <a:rPr b="0" lang="en-US" sz="2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https://www.sans.org/reading-room/whitepapers/incident/paper/33901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6" name="object 4"/>
          <p:cNvSpPr/>
          <p:nvPr/>
        </p:nvSpPr>
        <p:spPr>
          <a:xfrm>
            <a:off x="650520" y="384120"/>
            <a:ext cx="1054944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45" strike="noStrike">
                <a:solidFill>
                  <a:srgbClr val="000000"/>
                </a:solidFill>
                <a:latin typeface="Consolas"/>
                <a:ea typeface="DejaVu Sans"/>
              </a:rPr>
              <a:t>Komplikacje wewnątrzorganizacyjne</a:t>
            </a:r>
            <a:endParaRPr b="0" lang="en-US" sz="4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4184</TotalTime>
  <Application>LibreOffice/7.3.0.3$Windows_X86_64 LibreOffice_project/0f246aa12d0eee4a0f7adcefbf7c878fc2238db3</Application>
  <AppVersion>15.0000</AppVersion>
  <Words>2632</Words>
  <Paragraphs>262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2020-02-01T16:36:23Z</dcterms:created>
  <dc:creator>Julian Horoszkiewicz</dc:creator>
  <dc:description/>
  <dc:language>en-US</dc:language>
  <cp:lastModifiedBy/>
  <dcterms:modified xsi:type="dcterms:W3CDTF">2024-04-13T17:37:51Z</dcterms:modified>
  <cp:revision>553</cp:revision>
  <dc:subject/>
  <dc:title>Wykrywanie i reagowanie na incydenty bezpieczeństwa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26</vt:i4>
  </property>
  <property fmtid="{D5CDD505-2E9C-101B-9397-08002B2CF9AE}" pid="3" name="PresentationFormat">
    <vt:lpwstr>Widescreen</vt:lpwstr>
  </property>
  <property fmtid="{D5CDD505-2E9C-101B-9397-08002B2CF9AE}" pid="4" name="Slides">
    <vt:i4>51</vt:i4>
  </property>
</Properties>
</file>